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7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8489" autoAdjust="0"/>
  </p:normalViewPr>
  <p:slideViewPr>
    <p:cSldViewPr>
      <p:cViewPr>
        <p:scale>
          <a:sx n="60" d="100"/>
          <a:sy n="60" d="100"/>
        </p:scale>
        <p:origin x="-1842" y="-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08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26916-6394-4F58-AB33-E00B5511775B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BA810-96E9-48FB-A6D7-8C1C15483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9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http://www.planet-mammiferes.org/Photos/Rongeur/Sciuromo/Sciuride/TamiRuf6.jpg</a:t>
            </a:r>
          </a:p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17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paper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3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paper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9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21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</a:t>
            </a:r>
            <a:r>
              <a:rPr lang="en-US" baseline="0" dirty="0" smtClean="0"/>
              <a:t>. </a:t>
            </a:r>
            <a:r>
              <a:rPr lang="en-US" baseline="0" smtClean="0"/>
              <a:t>Sited.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7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http://www.yourchildlearns.com/images/map-of-united-states.gif</a:t>
            </a:r>
          </a:p>
          <a:p>
            <a:r>
              <a:rPr lang="en-US" dirty="0" smtClean="0"/>
              <a:t>Background</a:t>
            </a:r>
            <a:r>
              <a:rPr lang="en-US" baseline="0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 of Figure 1</a:t>
            </a:r>
          </a:p>
          <a:p>
            <a:r>
              <a:rPr lang="en-US" dirty="0" smtClean="0"/>
              <a:t>Background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7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27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3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3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1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BA810-96E9-48FB-A6D7-8C1C15483D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1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128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821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2713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0263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4192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998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824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401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228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9512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507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D0B2-4342-4F54-8031-E36DBD2F7240}" type="datetimeFigureOut">
              <a:rPr lang="en-US" smtClean="0"/>
              <a:t>12/1/2012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B1FD-22BC-4A45-B144-B50D81F2F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0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Assessment of gene flow across a hybrid zone in red-tailed chipmunks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err="1" smtClean="0"/>
              <a:t>Tamias</a:t>
            </a:r>
            <a:r>
              <a:rPr lang="en-US" i="1" dirty="0" smtClean="0"/>
              <a:t> </a:t>
            </a:r>
            <a:r>
              <a:rPr lang="en-US" i="1" dirty="0" err="1" smtClean="0"/>
              <a:t>ruficaudus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8194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Sara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Hird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Jack Sullivan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3505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Melissa N. Moyer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Evolution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November 29, 2012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 descr="http://www.planet-mammiferes.org/Photos/Rongeur/Sciuromo/Sciuride/TamiRu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61" y="4999478"/>
            <a:ext cx="2754539" cy="18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20686" y="4572000"/>
            <a:ext cx="456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/>
              <a:t>Tamias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ruficaudus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29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Divergence estimated around 325,000 years ago</a:t>
            </a:r>
          </a:p>
          <a:p>
            <a:pPr lvl="1"/>
            <a:r>
              <a:rPr lang="en-US" dirty="0" smtClean="0"/>
              <a:t>90% credibility interval dates range from 186,000 to over 2 million years ago</a:t>
            </a:r>
          </a:p>
          <a:p>
            <a:r>
              <a:rPr lang="en-US" dirty="0" smtClean="0"/>
              <a:t>Hybridization events may have been relatively frequent throughout time and occurred since divergence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Hypothesis 3</a:t>
            </a:r>
            <a:br>
              <a:rPr lang="en-US" dirty="0" smtClean="0"/>
            </a:br>
            <a:r>
              <a:rPr lang="en-US" sz="3600" dirty="0" smtClean="0"/>
              <a:t>Placing Hybridization Events in Context</a:t>
            </a:r>
          </a:p>
        </p:txBody>
      </p:sp>
    </p:spTree>
    <p:extLst>
      <p:ext uri="{BB962C8B-B14F-4D97-AF65-F5344CB8AC3E}">
        <p14:creationId xmlns:p14="http://schemas.microsoft.com/office/powerpoint/2010/main" val="2392045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Phylogeography</a:t>
            </a:r>
            <a:r>
              <a:rPr lang="en-US" sz="2800" b="1" dirty="0" smtClean="0"/>
              <a:t> and </a:t>
            </a:r>
            <a:r>
              <a:rPr lang="en-US" sz="2800" b="1" dirty="0" err="1" smtClean="0"/>
              <a:t>Introgressive</a:t>
            </a:r>
            <a:r>
              <a:rPr lang="en-US" sz="2800" b="1" dirty="0" smtClean="0"/>
              <a:t> Hybridization: Chipmunks (Genus </a:t>
            </a:r>
            <a:r>
              <a:rPr lang="en-US" sz="2800" b="1" i="1" dirty="0" err="1" smtClean="0"/>
              <a:t>Tamias</a:t>
            </a:r>
            <a:r>
              <a:rPr lang="en-US" sz="2800" b="1" dirty="0" smtClean="0"/>
              <a:t>) in </a:t>
            </a:r>
            <a:r>
              <a:rPr lang="en-US" sz="2800" b="1" dirty="0"/>
              <a:t>t</a:t>
            </a:r>
            <a:r>
              <a:rPr lang="en-US" sz="2800" b="1" dirty="0" smtClean="0"/>
              <a:t>he Northern Rocky Mountains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Hybridization among chipmunks is occurring despite </a:t>
            </a:r>
            <a:r>
              <a:rPr lang="en-US" dirty="0" err="1" smtClean="0"/>
              <a:t>bacular</a:t>
            </a:r>
            <a:r>
              <a:rPr lang="en-US" dirty="0" smtClean="0"/>
              <a:t> differences despite what was previously thought.</a:t>
            </a:r>
          </a:p>
          <a:p>
            <a:r>
              <a:rPr lang="en-US" dirty="0" smtClean="0"/>
              <a:t>Ruled out ancestral </a:t>
            </a:r>
            <a:r>
              <a:rPr lang="en-US" dirty="0" err="1" smtClean="0"/>
              <a:t>mtDNA</a:t>
            </a:r>
            <a:r>
              <a:rPr lang="en-US" dirty="0" smtClean="0"/>
              <a:t> as the cause of </a:t>
            </a:r>
            <a:r>
              <a:rPr lang="en-US" dirty="0" err="1" smtClean="0"/>
              <a:t>mtDNA</a:t>
            </a:r>
            <a:r>
              <a:rPr lang="en-US" dirty="0" smtClean="0"/>
              <a:t> mixing between </a:t>
            </a:r>
            <a:br>
              <a:rPr lang="en-US" dirty="0" smtClean="0"/>
            </a:br>
            <a:r>
              <a:rPr lang="en-US" dirty="0" smtClean="0"/>
              <a:t>species because the cross</a:t>
            </a:r>
            <a:br>
              <a:rPr lang="en-US" dirty="0" smtClean="0"/>
            </a:br>
            <a:r>
              <a:rPr lang="en-US" dirty="0" smtClean="0"/>
              <a:t>radiates outward from </a:t>
            </a:r>
            <a:br>
              <a:rPr lang="en-US" dirty="0" smtClean="0"/>
            </a:br>
            <a:r>
              <a:rPr lang="en-US" dirty="0" smtClean="0"/>
              <a:t>Hybridization areas for all</a:t>
            </a:r>
            <a:br>
              <a:rPr lang="en-US" dirty="0" smtClean="0"/>
            </a:br>
            <a:r>
              <a:rPr lang="en-US" dirty="0" smtClean="0"/>
              <a:t>four chipmunk species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44" y="3937874"/>
            <a:ext cx="3962400" cy="294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613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Phylogeography</a:t>
            </a:r>
            <a:r>
              <a:rPr lang="en-US" sz="2800" b="1" dirty="0" smtClean="0"/>
              <a:t> and </a:t>
            </a:r>
            <a:r>
              <a:rPr lang="en-US" sz="2800" b="1" dirty="0" err="1" smtClean="0"/>
              <a:t>Introgressive</a:t>
            </a:r>
            <a:r>
              <a:rPr lang="en-US" sz="2800" b="1" dirty="0" smtClean="0"/>
              <a:t> Hybridization: Chipmunks (Genus </a:t>
            </a:r>
            <a:r>
              <a:rPr lang="en-US" sz="2800" b="1" i="1" dirty="0" err="1" smtClean="0"/>
              <a:t>Tamias</a:t>
            </a:r>
            <a:r>
              <a:rPr lang="en-US" sz="2800" b="1" dirty="0" smtClean="0"/>
              <a:t>) in the Northern Rocky Mountains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suggests </a:t>
            </a:r>
            <a:r>
              <a:rPr lang="en-US" dirty="0" err="1"/>
              <a:t>mtDNA</a:t>
            </a:r>
            <a:r>
              <a:rPr lang="en-US" dirty="0"/>
              <a:t> introgression is a poor </a:t>
            </a:r>
            <a:r>
              <a:rPr lang="en-US" dirty="0" smtClean="0"/>
              <a:t>indicator of nuclear </a:t>
            </a:r>
            <a:r>
              <a:rPr lang="en-US" dirty="0"/>
              <a:t>gene </a:t>
            </a:r>
            <a:r>
              <a:rPr lang="en-US" dirty="0" smtClean="0"/>
              <a:t>flow</a:t>
            </a:r>
          </a:p>
          <a:p>
            <a:r>
              <a:rPr lang="en-US" dirty="0" err="1" smtClean="0"/>
              <a:t>mtDNA</a:t>
            </a:r>
            <a:r>
              <a:rPr lang="en-US" dirty="0" smtClean="0"/>
              <a:t> introgression must </a:t>
            </a:r>
            <a:r>
              <a:rPr lang="en-US" dirty="0"/>
              <a:t>have been generated by reproduction between </a:t>
            </a:r>
            <a:r>
              <a:rPr lang="en-US" i="1" dirty="0" smtClean="0"/>
              <a:t>T. r</a:t>
            </a:r>
            <a:r>
              <a:rPr lang="en-US" i="1" dirty="0"/>
              <a:t>. </a:t>
            </a:r>
            <a:r>
              <a:rPr lang="en-US" i="1" dirty="0" err="1"/>
              <a:t>ruficaudus</a:t>
            </a:r>
            <a:r>
              <a:rPr lang="en-US" i="1" dirty="0"/>
              <a:t> </a:t>
            </a:r>
            <a:r>
              <a:rPr lang="en-US" dirty="0"/>
              <a:t>females and </a:t>
            </a:r>
            <a:r>
              <a:rPr lang="en-US" i="1" dirty="0"/>
              <a:t>T. r. </a:t>
            </a:r>
            <a:r>
              <a:rPr lang="en-US" i="1" dirty="0" err="1" smtClean="0"/>
              <a:t>simulans</a:t>
            </a:r>
            <a:r>
              <a:rPr lang="en-US" dirty="0" smtClean="0"/>
              <a:t> or </a:t>
            </a:r>
            <a:r>
              <a:rPr lang="en-US" i="1" dirty="0" smtClean="0"/>
              <a:t>T</a:t>
            </a:r>
            <a:r>
              <a:rPr lang="en-US" i="1" dirty="0"/>
              <a:t>. </a:t>
            </a:r>
            <a:r>
              <a:rPr lang="en-US" i="1" dirty="0" err="1"/>
              <a:t>amoenus</a:t>
            </a:r>
            <a:r>
              <a:rPr lang="en-US" i="1" dirty="0"/>
              <a:t> </a:t>
            </a:r>
            <a:r>
              <a:rPr lang="en-US" dirty="0" smtClean="0"/>
              <a:t>males as there has been no evidence of it in reverse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18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Ancient Hybridization and Mitochondrial Capture Between Two Species of Chipmunks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history between </a:t>
            </a:r>
            <a:r>
              <a:rPr lang="en-US" i="1" dirty="0" err="1" smtClean="0"/>
              <a:t>Tamias</a:t>
            </a:r>
            <a:r>
              <a:rPr lang="en-US" i="1" dirty="0" smtClean="0"/>
              <a:t> </a:t>
            </a:r>
            <a:r>
              <a:rPr lang="en-US" i="1" dirty="0" err="1" smtClean="0"/>
              <a:t>amoenus</a:t>
            </a:r>
            <a:r>
              <a:rPr lang="en-US" i="1" dirty="0" smtClean="0"/>
              <a:t>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 err="1" smtClean="0"/>
              <a:t>Tamias</a:t>
            </a:r>
            <a:r>
              <a:rPr lang="en-US" i="1" dirty="0" smtClean="0"/>
              <a:t> </a:t>
            </a:r>
            <a:r>
              <a:rPr lang="en-US" i="1" dirty="0" err="1" smtClean="0"/>
              <a:t>ruficaudus</a:t>
            </a:r>
            <a:r>
              <a:rPr lang="en-US" i="1" dirty="0" smtClean="0"/>
              <a:t> </a:t>
            </a:r>
            <a:r>
              <a:rPr lang="en-US" dirty="0" smtClean="0"/>
              <a:t>has been complex and many possible hybridization events have occurred.</a:t>
            </a:r>
          </a:p>
          <a:p>
            <a:r>
              <a:rPr lang="en-US" dirty="0" smtClean="0"/>
              <a:t>Hybridization among chipmunks is occurring despite </a:t>
            </a:r>
            <a:r>
              <a:rPr lang="en-US" dirty="0" err="1" smtClean="0"/>
              <a:t>bacular</a:t>
            </a:r>
            <a:r>
              <a:rPr lang="en-US" dirty="0" smtClean="0"/>
              <a:t> differences despite what was previously thought.</a:t>
            </a:r>
          </a:p>
          <a:p>
            <a:pPr lvl="1"/>
            <a:r>
              <a:rPr lang="en-US" dirty="0" smtClean="0"/>
              <a:t>There are at least two instances where </a:t>
            </a:r>
            <a:r>
              <a:rPr lang="en-US" dirty="0" err="1" smtClean="0"/>
              <a:t>mtDNA</a:t>
            </a:r>
            <a:r>
              <a:rPr lang="en-US" dirty="0" smtClean="0"/>
              <a:t> has been exchanged across species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7681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Despite differences in </a:t>
            </a:r>
            <a:r>
              <a:rPr lang="en-US" dirty="0" err="1" smtClean="0"/>
              <a:t>bacular</a:t>
            </a:r>
            <a:r>
              <a:rPr lang="en-US" dirty="0" smtClean="0"/>
              <a:t> </a:t>
            </a:r>
            <a:r>
              <a:rPr lang="en-US" dirty="0" err="1" smtClean="0"/>
              <a:t>morphotype</a:t>
            </a:r>
            <a:r>
              <a:rPr lang="en-US" dirty="0" smtClean="0"/>
              <a:t>, chipmunk species are hybridizing at low rates</a:t>
            </a:r>
          </a:p>
          <a:p>
            <a:pPr lvl="1"/>
            <a:r>
              <a:rPr lang="en-US" dirty="0" err="1" smtClean="0"/>
              <a:t>mtDNA</a:t>
            </a:r>
            <a:r>
              <a:rPr lang="en-US" dirty="0" smtClean="0"/>
              <a:t> differentiation at this boundary is strong but not complete</a:t>
            </a:r>
          </a:p>
          <a:p>
            <a:r>
              <a:rPr lang="en-US" dirty="0" smtClean="0"/>
              <a:t>Hybridization is the source of integration with non-zero estimates of migration and gene flow in a variety of methods</a:t>
            </a:r>
          </a:p>
        </p:txBody>
      </p:sp>
    </p:spTree>
    <p:extLst>
      <p:ext uri="{BB962C8B-B14F-4D97-AF65-F5344CB8AC3E}">
        <p14:creationId xmlns:p14="http://schemas.microsoft.com/office/powerpoint/2010/main" val="1172232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mtDNA</a:t>
            </a:r>
            <a:r>
              <a:rPr lang="en-US" dirty="0" smtClean="0"/>
              <a:t> vs. the </a:t>
            </a:r>
            <a:r>
              <a:rPr lang="en-US" dirty="0" err="1" smtClean="0"/>
              <a:t>gDNA</a:t>
            </a:r>
            <a:r>
              <a:rPr lang="en-US" dirty="0" smtClean="0"/>
              <a:t> is still controversial, but hybridization is still preferred over incomplete lineage sorting</a:t>
            </a:r>
          </a:p>
          <a:p>
            <a:r>
              <a:rPr lang="en-US" dirty="0" smtClean="0"/>
              <a:t>It’s still not clear if </a:t>
            </a:r>
            <a:r>
              <a:rPr lang="en-US" i="1" dirty="0" smtClean="0"/>
              <a:t>T. r. </a:t>
            </a:r>
            <a:r>
              <a:rPr lang="en-US" i="1" dirty="0" err="1" smtClean="0"/>
              <a:t>simulans</a:t>
            </a:r>
            <a:r>
              <a:rPr lang="en-US" i="1" dirty="0" smtClean="0"/>
              <a:t>  </a:t>
            </a:r>
            <a:r>
              <a:rPr lang="en-US" dirty="0" smtClean="0"/>
              <a:t>and </a:t>
            </a:r>
            <a:r>
              <a:rPr lang="en-US" i="1" dirty="0" smtClean="0"/>
              <a:t>T. r. </a:t>
            </a:r>
            <a:r>
              <a:rPr lang="en-US" i="1" dirty="0" err="1" smtClean="0"/>
              <a:t>ruficaudus</a:t>
            </a:r>
            <a:r>
              <a:rPr lang="en-US" i="1" dirty="0" smtClean="0"/>
              <a:t> </a:t>
            </a:r>
            <a:r>
              <a:rPr lang="en-US" dirty="0" smtClean="0"/>
              <a:t>should each be their own species.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3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Good JM, </a:t>
            </a:r>
            <a:r>
              <a:rPr lang="en-US" sz="3400" dirty="0" err="1" smtClean="0"/>
              <a:t>Demboski</a:t>
            </a:r>
            <a:r>
              <a:rPr lang="en-US" sz="3400" dirty="0" smtClean="0"/>
              <a:t> JR, </a:t>
            </a:r>
            <a:r>
              <a:rPr lang="en-US" sz="3400" dirty="0" err="1" smtClean="0"/>
              <a:t>Nagorsen</a:t>
            </a:r>
            <a:r>
              <a:rPr lang="en-US" sz="3400" dirty="0" smtClean="0"/>
              <a:t> DW, </a:t>
            </a:r>
            <a:r>
              <a:rPr lang="en-US" sz="3400" dirty="0" err="1" smtClean="0"/>
              <a:t>Sulivan</a:t>
            </a:r>
            <a:r>
              <a:rPr lang="en-US" sz="3400" dirty="0" smtClean="0"/>
              <a:t> J. 2003. </a:t>
            </a:r>
            <a:r>
              <a:rPr lang="en-US" sz="3400" dirty="0" err="1" smtClean="0"/>
              <a:t>Phylogeography</a:t>
            </a:r>
            <a:r>
              <a:rPr lang="en-US" sz="3400" dirty="0" smtClean="0"/>
              <a:t> and </a:t>
            </a:r>
            <a:r>
              <a:rPr lang="en-US" sz="3400" dirty="0" err="1" smtClean="0"/>
              <a:t>introgressive</a:t>
            </a:r>
            <a:r>
              <a:rPr lang="en-US" sz="3400" dirty="0" smtClean="0"/>
              <a:t> hybridization: Chipmunks (genus </a:t>
            </a:r>
            <a:r>
              <a:rPr lang="en-US" sz="3400" i="1" dirty="0" err="1" smtClean="0"/>
              <a:t>Tamias</a:t>
            </a:r>
            <a:r>
              <a:rPr lang="en-US" sz="3400" dirty="0" smtClean="0"/>
              <a:t>) in the northern rocky mountains. Evolution. 57(8):1900–1916</a:t>
            </a:r>
          </a:p>
          <a:p>
            <a:r>
              <a:rPr lang="en-US" sz="3400" dirty="0" smtClean="0"/>
              <a:t>Good JM, </a:t>
            </a:r>
            <a:r>
              <a:rPr lang="en-US" sz="3400" dirty="0" err="1" smtClean="0"/>
              <a:t>Hird</a:t>
            </a:r>
            <a:r>
              <a:rPr lang="en-US" sz="3400" dirty="0" smtClean="0"/>
              <a:t> S, Reid N, </a:t>
            </a:r>
            <a:r>
              <a:rPr lang="en-US" sz="3400" dirty="0" err="1" smtClean="0"/>
              <a:t>Demboski</a:t>
            </a:r>
            <a:r>
              <a:rPr lang="en-US" sz="3400" dirty="0" smtClean="0"/>
              <a:t> JR, </a:t>
            </a:r>
            <a:r>
              <a:rPr lang="en-US" sz="3400" dirty="0" err="1" smtClean="0"/>
              <a:t>Steppan</a:t>
            </a:r>
            <a:r>
              <a:rPr lang="en-US" sz="3400" dirty="0" smtClean="0"/>
              <a:t> SJ, Martin-</a:t>
            </a:r>
            <a:r>
              <a:rPr lang="en-US" sz="3400" dirty="0" err="1" smtClean="0"/>
              <a:t>Nims</a:t>
            </a:r>
            <a:r>
              <a:rPr lang="en-US" sz="3400" dirty="0" smtClean="0"/>
              <a:t> TR, </a:t>
            </a:r>
            <a:r>
              <a:rPr lang="en-US" sz="3400" dirty="0" err="1" smtClean="0"/>
              <a:t>Sulivan</a:t>
            </a:r>
            <a:r>
              <a:rPr lang="en-US" sz="3400" dirty="0" smtClean="0"/>
              <a:t> J. 2008. </a:t>
            </a:r>
            <a:r>
              <a:rPr lang="en-US" sz="3400" dirty="0"/>
              <a:t>Blackwell Publishing Ltd Ancient hybridization and mitochondrial capture </a:t>
            </a:r>
            <a:r>
              <a:rPr lang="en-US" sz="3400" dirty="0" smtClean="0"/>
              <a:t>between two </a:t>
            </a:r>
            <a:r>
              <a:rPr lang="en-US" sz="3400" dirty="0"/>
              <a:t>species of </a:t>
            </a:r>
            <a:r>
              <a:rPr lang="en-US" sz="3400" dirty="0" smtClean="0"/>
              <a:t>chipmunks. </a:t>
            </a:r>
            <a:r>
              <a:rPr lang="en-US" sz="3400" dirty="0" err="1" smtClean="0"/>
              <a:t>Mol</a:t>
            </a:r>
            <a:r>
              <a:rPr lang="en-US" sz="3400" dirty="0" smtClean="0"/>
              <a:t> Ecol. 17:1313–1327</a:t>
            </a:r>
          </a:p>
          <a:p>
            <a:r>
              <a:rPr lang="en-US" sz="3400" dirty="0" err="1" smtClean="0"/>
              <a:t>Hird</a:t>
            </a:r>
            <a:r>
              <a:rPr lang="en-US" sz="3400" dirty="0" smtClean="0"/>
              <a:t> S, Sullivan J. 2009. </a:t>
            </a:r>
            <a:r>
              <a:rPr lang="en-US" sz="3400" dirty="0" err="1" smtClean="0"/>
              <a:t>Assesment</a:t>
            </a:r>
            <a:r>
              <a:rPr lang="en-US" sz="3400" dirty="0" smtClean="0"/>
              <a:t> of gene flow across a hybrid zone in red-tailed chipmunks (</a:t>
            </a:r>
            <a:r>
              <a:rPr lang="en-US" sz="3400" i="1" dirty="0" err="1" smtClean="0"/>
              <a:t>Tamias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ruficaudus</a:t>
            </a:r>
            <a:r>
              <a:rPr lang="en-US" sz="3400" dirty="0" smtClean="0"/>
              <a:t>). </a:t>
            </a:r>
            <a:r>
              <a:rPr lang="en-US" sz="3400" dirty="0" err="1" smtClean="0"/>
              <a:t>Mol</a:t>
            </a:r>
            <a:r>
              <a:rPr lang="en-US" sz="3400" dirty="0" smtClean="0"/>
              <a:t> Ecol. 18:3097-30109.</a:t>
            </a:r>
          </a:p>
          <a:p>
            <a:r>
              <a:rPr lang="en-US" sz="3400" dirty="0" smtClean="0"/>
              <a:t>http://www.planet-mammiferes.org/Photos/Rongeur/Sciuromo/Sciuride/TamiRuf6.jpg</a:t>
            </a:r>
          </a:p>
          <a:p>
            <a:r>
              <a:rPr lang="en-US" sz="3400" dirty="0" smtClean="0"/>
              <a:t>http://www.yourchildlearns.com/images/map-of-united-states.gif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8173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Previously, Hybridization has been considered rare in animals, and thought to try to prevent divergence.</a:t>
            </a:r>
          </a:p>
          <a:p>
            <a:r>
              <a:rPr lang="en-US" i="1" dirty="0" err="1" smtClean="0"/>
              <a:t>Tamias</a:t>
            </a:r>
            <a:r>
              <a:rPr lang="en-US" i="1" dirty="0" smtClean="0"/>
              <a:t> </a:t>
            </a:r>
            <a:r>
              <a:rPr lang="en-US" i="1" dirty="0" err="1" smtClean="0"/>
              <a:t>ruficaudus</a:t>
            </a:r>
            <a:r>
              <a:rPr lang="en-US" i="1" dirty="0" smtClean="0"/>
              <a:t> </a:t>
            </a:r>
            <a:r>
              <a:rPr lang="en-US" i="1" dirty="0" err="1" smtClean="0"/>
              <a:t>ruficaudus</a:t>
            </a:r>
            <a:r>
              <a:rPr lang="en-US" i="1" dirty="0" smtClean="0"/>
              <a:t> </a:t>
            </a:r>
            <a:r>
              <a:rPr lang="en-US" dirty="0" smtClean="0"/>
              <a:t>(eastern)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Tamias</a:t>
            </a:r>
            <a:r>
              <a:rPr lang="en-US" i="1" dirty="0" smtClean="0"/>
              <a:t> </a:t>
            </a:r>
            <a:r>
              <a:rPr lang="en-US" i="1" dirty="0" err="1" smtClean="0"/>
              <a:t>ruficaudus</a:t>
            </a:r>
            <a:r>
              <a:rPr lang="en-US" i="1" dirty="0" smtClean="0"/>
              <a:t> </a:t>
            </a:r>
            <a:r>
              <a:rPr lang="en-US" i="1" dirty="0" err="1" smtClean="0"/>
              <a:t>simulans</a:t>
            </a:r>
            <a:r>
              <a:rPr lang="en-US" i="1" dirty="0" smtClean="0"/>
              <a:t> </a:t>
            </a:r>
            <a:r>
              <a:rPr lang="en-US" dirty="0" smtClean="0"/>
              <a:t>(western)</a:t>
            </a:r>
            <a:r>
              <a:rPr lang="en-US" i="1" dirty="0" smtClean="0"/>
              <a:t> </a:t>
            </a:r>
            <a:r>
              <a:rPr lang="en-US" dirty="0" smtClean="0"/>
              <a:t>overlap across Idaho and Montana</a:t>
            </a:r>
          </a:p>
          <a:p>
            <a:endParaRPr lang="en-US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4365670"/>
            <a:ext cx="2833688" cy="210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50579"/>
            <a:ext cx="3200400" cy="171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963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Subspecies are defined by their </a:t>
            </a:r>
          </a:p>
          <a:p>
            <a:pPr lvl="1"/>
            <a:r>
              <a:rPr lang="en-US" dirty="0" err="1" smtClean="0"/>
              <a:t>Bacular</a:t>
            </a:r>
            <a:r>
              <a:rPr lang="en-US" dirty="0" smtClean="0"/>
              <a:t> </a:t>
            </a:r>
            <a:r>
              <a:rPr lang="en-US" dirty="0" smtClean="0"/>
              <a:t>morphology (penis shape and size), </a:t>
            </a:r>
            <a:r>
              <a:rPr lang="en-US" dirty="0" smtClean="0"/>
              <a:t>thought to be a mechanical reproductive barrier</a:t>
            </a:r>
          </a:p>
          <a:p>
            <a:pPr lvl="1"/>
            <a:r>
              <a:rPr lang="en-US" dirty="0" smtClean="0"/>
              <a:t>Microsatellites – genomic DNA</a:t>
            </a:r>
          </a:p>
          <a:p>
            <a:pPr lvl="1"/>
            <a:r>
              <a:rPr lang="en-US" dirty="0" smtClean="0"/>
              <a:t>Mitochondrial DNA (</a:t>
            </a:r>
            <a:r>
              <a:rPr lang="en-US" dirty="0" err="1" smtClean="0"/>
              <a:t>mtDNA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Bacular</a:t>
            </a:r>
            <a:r>
              <a:rPr lang="en-US" dirty="0" smtClean="0"/>
              <a:t> Morphology was measured to define the species, although it restricted the sampling to individuals prior to 2003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30914" r="65572" b="58708"/>
          <a:stretch/>
        </p:blipFill>
        <p:spPr bwMode="auto">
          <a:xfrm>
            <a:off x="304800" y="5867400"/>
            <a:ext cx="2627936" cy="59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96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A Gap in the Morphological Barrier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Interspecific mitochondrial introgression has been observed between non sister species, suggesting </a:t>
            </a:r>
            <a:r>
              <a:rPr lang="en-US" dirty="0" err="1" smtClean="0"/>
              <a:t>bacular</a:t>
            </a:r>
            <a:r>
              <a:rPr lang="en-US" dirty="0" smtClean="0"/>
              <a:t> morphology may not impose barrier</a:t>
            </a:r>
          </a:p>
          <a:p>
            <a:pPr lvl="1"/>
            <a:r>
              <a:rPr lang="en-US" i="1" dirty="0" smtClean="0"/>
              <a:t>T. </a:t>
            </a:r>
            <a:r>
              <a:rPr lang="en-US" i="1" dirty="0" err="1" smtClean="0"/>
              <a:t>ruficaudus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Tamias</a:t>
            </a:r>
            <a:r>
              <a:rPr lang="en-US" i="1" dirty="0" smtClean="0"/>
              <a:t> </a:t>
            </a:r>
            <a:r>
              <a:rPr lang="en-US" i="1" dirty="0" err="1" smtClean="0"/>
              <a:t>amoenus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6827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Assess patterns of genetic variation across the </a:t>
            </a:r>
            <a:r>
              <a:rPr lang="en-US" dirty="0" err="1" smtClean="0"/>
              <a:t>Loscha</a:t>
            </a:r>
            <a:r>
              <a:rPr lang="en-US" dirty="0" smtClean="0"/>
              <a:t> River (southern boundary) at neutral, nuclear loci</a:t>
            </a:r>
          </a:p>
          <a:p>
            <a:r>
              <a:rPr lang="en-US" dirty="0" smtClean="0"/>
              <a:t>Explain role of hybridization and incomplete lineage sorting in the system</a:t>
            </a:r>
          </a:p>
          <a:p>
            <a:r>
              <a:rPr lang="en-US" dirty="0" smtClean="0"/>
              <a:t>Assess the relative timing and amount of gene flow between subspecies to place hybridization events in context</a:t>
            </a:r>
          </a:p>
        </p:txBody>
      </p:sp>
    </p:spTree>
    <p:extLst>
      <p:ext uri="{BB962C8B-B14F-4D97-AF65-F5344CB8AC3E}">
        <p14:creationId xmlns:p14="http://schemas.microsoft.com/office/powerpoint/2010/main" val="1184097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191 chipmunks sampled 1999 – 2007</a:t>
            </a:r>
          </a:p>
          <a:p>
            <a:r>
              <a:rPr lang="en-US" dirty="0" smtClean="0"/>
              <a:t>Genomic DNA extracted from</a:t>
            </a:r>
          </a:p>
          <a:p>
            <a:pPr lvl="1"/>
            <a:r>
              <a:rPr lang="en-US" dirty="0" smtClean="0"/>
              <a:t>Ear clips </a:t>
            </a:r>
          </a:p>
          <a:p>
            <a:pPr lvl="1"/>
            <a:r>
              <a:rPr lang="en-US" dirty="0" smtClean="0"/>
              <a:t>Livers</a:t>
            </a:r>
          </a:p>
          <a:p>
            <a:pPr lvl="1"/>
            <a:r>
              <a:rPr lang="en-US" dirty="0" smtClean="0"/>
              <a:t>Kidneys</a:t>
            </a:r>
          </a:p>
          <a:p>
            <a:r>
              <a:rPr lang="en-US" dirty="0" smtClean="0"/>
              <a:t>Both </a:t>
            </a:r>
            <a:r>
              <a:rPr lang="en-US" dirty="0" err="1" smtClean="0"/>
              <a:t>mtDNA</a:t>
            </a:r>
            <a:r>
              <a:rPr lang="en-US" dirty="0" smtClean="0"/>
              <a:t> and </a:t>
            </a:r>
            <a:r>
              <a:rPr lang="en-US" dirty="0" err="1" smtClean="0"/>
              <a:t>gDNA</a:t>
            </a:r>
            <a:r>
              <a:rPr lang="en-US" dirty="0" smtClean="0"/>
              <a:t> were amplified using PCR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Microsatellite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Heterozygosity</a:t>
            </a:r>
            <a:endParaRPr lang="en-US" sz="2800" dirty="0" smtClean="0"/>
          </a:p>
          <a:p>
            <a:pPr lvl="1"/>
            <a:r>
              <a:rPr lang="en-US" sz="2400" dirty="0" smtClean="0"/>
              <a:t>Observed: .405 - .895</a:t>
            </a:r>
          </a:p>
          <a:p>
            <a:pPr lvl="1"/>
            <a:r>
              <a:rPr lang="en-US" sz="2400" dirty="0" smtClean="0"/>
              <a:t>Expected: .457 -.937</a:t>
            </a:r>
          </a:p>
          <a:p>
            <a:r>
              <a:rPr lang="en-US" sz="2800" dirty="0" smtClean="0"/>
              <a:t>4 of 140 tests deviated from Hardy Weinberg Equilibrium. </a:t>
            </a:r>
          </a:p>
          <a:p>
            <a:r>
              <a:rPr lang="en-US" sz="2800" dirty="0" smtClean="0"/>
              <a:t>Within a subspecies – 7 of 20 tests were significant</a:t>
            </a:r>
          </a:p>
          <a:p>
            <a:pPr lvl="1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88" y="4419600"/>
            <a:ext cx="575381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889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Hypothesis 1</a:t>
            </a:r>
            <a:br>
              <a:rPr lang="en-US" dirty="0" smtClean="0"/>
            </a:br>
            <a:r>
              <a:rPr lang="en-US" sz="3600" dirty="0" smtClean="0"/>
              <a:t>Patterns of Genetic Variation Across the </a:t>
            </a:r>
            <a:r>
              <a:rPr lang="en-US" sz="3600" dirty="0" err="1" smtClean="0"/>
              <a:t>Loscha</a:t>
            </a:r>
            <a:r>
              <a:rPr lang="en-US" sz="3600" dirty="0" smtClean="0"/>
              <a:t> River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BayesAss</a:t>
            </a:r>
            <a:r>
              <a:rPr lang="en-US" sz="2400" dirty="0" smtClean="0"/>
              <a:t> determined that 188 out of 191 individuals had been assigned  to appropriate subspecies defined by </a:t>
            </a:r>
            <a:r>
              <a:rPr lang="en-US" sz="2400" dirty="0" err="1" smtClean="0"/>
              <a:t>bacular</a:t>
            </a:r>
            <a:r>
              <a:rPr lang="en-US" sz="2400" dirty="0" smtClean="0"/>
              <a:t> morphology - </a:t>
            </a:r>
            <a:r>
              <a:rPr lang="en-US" sz="2400" dirty="0" err="1" smtClean="0"/>
              <a:t>gDNA</a:t>
            </a:r>
            <a:endParaRPr lang="en-US" sz="2400" dirty="0" smtClean="0"/>
          </a:p>
          <a:p>
            <a:r>
              <a:rPr lang="en-US" sz="2400" dirty="0" smtClean="0"/>
              <a:t>GeneClass2 assigned 98% of the individuals to their correct sub species - </a:t>
            </a:r>
            <a:r>
              <a:rPr lang="en-US" sz="2400" dirty="0" err="1" smtClean="0"/>
              <a:t>mtDNA</a:t>
            </a:r>
            <a:endParaRPr lang="en-US" sz="2400" dirty="0" smtClean="0"/>
          </a:p>
          <a:p>
            <a:r>
              <a:rPr lang="en-US" sz="2400" dirty="0" err="1" smtClean="0"/>
              <a:t>NewHybrids</a:t>
            </a:r>
            <a:r>
              <a:rPr lang="en-US" sz="2400" dirty="0" smtClean="0"/>
              <a:t> - </a:t>
            </a:r>
            <a:r>
              <a:rPr lang="en-US" sz="2400" dirty="0" err="1" smtClean="0"/>
              <a:t>mtDNA</a:t>
            </a:r>
            <a:endParaRPr lang="en-US" sz="2400" dirty="0" smtClean="0"/>
          </a:p>
          <a:p>
            <a:pPr lvl="1"/>
            <a:r>
              <a:rPr lang="en-US" sz="2400" dirty="0" smtClean="0"/>
              <a:t>74/84 T. r. </a:t>
            </a:r>
            <a:r>
              <a:rPr lang="en-US" sz="2400" dirty="0" err="1" smtClean="0"/>
              <a:t>ruficaudus</a:t>
            </a:r>
            <a:r>
              <a:rPr lang="en-US" sz="2400" dirty="0" smtClean="0"/>
              <a:t> assigned to pure parental</a:t>
            </a:r>
          </a:p>
          <a:p>
            <a:pPr lvl="1"/>
            <a:r>
              <a:rPr lang="en-US" sz="2400" dirty="0" smtClean="0"/>
              <a:t>4/84 T. r. </a:t>
            </a:r>
            <a:r>
              <a:rPr lang="en-US" sz="2400" dirty="0" err="1" smtClean="0"/>
              <a:t>ruficaudus</a:t>
            </a:r>
            <a:r>
              <a:rPr lang="en-US" sz="2400" dirty="0" smtClean="0"/>
              <a:t> assigned to F2 </a:t>
            </a:r>
          </a:p>
          <a:p>
            <a:pPr lvl="1"/>
            <a:r>
              <a:rPr lang="en-US" sz="2400" dirty="0" smtClean="0"/>
              <a:t>6/84 T. r. </a:t>
            </a:r>
            <a:r>
              <a:rPr lang="en-US" sz="2400" dirty="0" err="1" smtClean="0"/>
              <a:t>ruficaudus</a:t>
            </a:r>
            <a:r>
              <a:rPr lang="en-US" sz="2400" dirty="0" smtClean="0"/>
              <a:t> not assigned</a:t>
            </a:r>
          </a:p>
          <a:p>
            <a:pPr lvl="1"/>
            <a:r>
              <a:rPr lang="en-US" sz="2400" dirty="0" smtClean="0"/>
              <a:t>42/107 T. r. </a:t>
            </a:r>
            <a:r>
              <a:rPr lang="en-US" sz="2400" dirty="0" err="1" smtClean="0"/>
              <a:t>simulans</a:t>
            </a:r>
            <a:r>
              <a:rPr lang="en-US" sz="2400" dirty="0" smtClean="0"/>
              <a:t> assigned to F2</a:t>
            </a:r>
          </a:p>
          <a:p>
            <a:pPr lvl="1"/>
            <a:r>
              <a:rPr lang="en-US" sz="2400" dirty="0" smtClean="0"/>
              <a:t>5/107 T. r. </a:t>
            </a:r>
            <a:r>
              <a:rPr lang="en-US" sz="2400" dirty="0" err="1" smtClean="0"/>
              <a:t>simulans</a:t>
            </a:r>
            <a:r>
              <a:rPr lang="en-US" sz="2400" dirty="0" smtClean="0"/>
              <a:t> assigned to backcross</a:t>
            </a:r>
          </a:p>
          <a:p>
            <a:pPr lvl="1"/>
            <a:r>
              <a:rPr lang="en-US" sz="2400" dirty="0" smtClean="0"/>
              <a:t>60/107 T. r. </a:t>
            </a:r>
            <a:r>
              <a:rPr lang="en-US" sz="2400" dirty="0" err="1" smtClean="0"/>
              <a:t>simulans</a:t>
            </a:r>
            <a:r>
              <a:rPr lang="en-US" sz="2400" dirty="0" smtClean="0"/>
              <a:t> not assigned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5350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Hypothesis 2</a:t>
            </a:r>
            <a:br>
              <a:rPr lang="en-US" dirty="0" smtClean="0"/>
            </a:br>
            <a:r>
              <a:rPr lang="en-US" sz="3600" dirty="0" smtClean="0"/>
              <a:t>Role of Hybridization and Incomplete Lineage Sorting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Evidence to reject incomplete lineage sorting in favor of hybridization.</a:t>
            </a:r>
          </a:p>
          <a:p>
            <a:pPr lvl="1"/>
            <a:r>
              <a:rPr lang="en-US" dirty="0" err="1" smtClean="0"/>
              <a:t>mtDNA</a:t>
            </a:r>
            <a:r>
              <a:rPr lang="en-US" dirty="0" smtClean="0"/>
              <a:t> is radiating outward from the hybrid zone rather than randomly as incomplete lineage sorting suggests</a:t>
            </a:r>
          </a:p>
          <a:p>
            <a:r>
              <a:rPr lang="en-US" dirty="0" smtClean="0"/>
              <a:t>Migration rates are non-zero, implying gene flow </a:t>
            </a:r>
          </a:p>
          <a:p>
            <a:r>
              <a:rPr lang="en-US" dirty="0" smtClean="0"/>
              <a:t>Hybrid zone is stable, although current hybridization is occurring at low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50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847</Words>
  <Application>Microsoft Office PowerPoint</Application>
  <PresentationFormat>On-screen Show (4:3)</PresentationFormat>
  <Paragraphs>111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Assessment of gene flow across a hybrid zone in red-tailed chipmunks  (Tamias ruficaudus)</vt:lpstr>
      <vt:lpstr>Hybridization</vt:lpstr>
      <vt:lpstr>Subspecies</vt:lpstr>
      <vt:lpstr>A Gap in the Morphological Barrier Theory</vt:lpstr>
      <vt:lpstr>Hypotheses </vt:lpstr>
      <vt:lpstr>Sampling</vt:lpstr>
      <vt:lpstr>Microsatellite diversity</vt:lpstr>
      <vt:lpstr>Analysis Hypothesis 1 Patterns of Genetic Variation Across the Loscha River</vt:lpstr>
      <vt:lpstr>Analysis Hypothesis 2 Role of Hybridization and Incomplete Lineage Sorting</vt:lpstr>
      <vt:lpstr>Analysis Hypothesis 3 Placing Hybridization Events in Context</vt:lpstr>
      <vt:lpstr>Phylogeography and Introgressive Hybridization: Chipmunks (Genus Tamias) in the Northern Rocky Mountains</vt:lpstr>
      <vt:lpstr>Phylogeography and Introgressive Hybridization: Chipmunks (Genus Tamias) in the Northern Rocky Mountains</vt:lpstr>
      <vt:lpstr>Ancient Hybridization and Mitochondrial Capture Between Two Species of Chipmunks</vt:lpstr>
      <vt:lpstr>Conclusions</vt:lpstr>
      <vt:lpstr>Conclusions</vt:lpstr>
      <vt:lpstr>Literature Sited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gene flow across a hybrid zone in red-tailed chipmunks (Tamias ruficaudus)</dc:title>
  <dc:creator>SolarLunix</dc:creator>
  <cp:lastModifiedBy>SolarLunix</cp:lastModifiedBy>
  <cp:revision>27</cp:revision>
  <dcterms:created xsi:type="dcterms:W3CDTF">2012-11-29T02:40:07Z</dcterms:created>
  <dcterms:modified xsi:type="dcterms:W3CDTF">2012-12-02T02:01:07Z</dcterms:modified>
</cp:coreProperties>
</file>